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117_9614AC3D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6" r:id="rId4"/>
    <p:sldId id="277" r:id="rId5"/>
    <p:sldId id="262" r:id="rId6"/>
    <p:sldId id="283" r:id="rId7"/>
    <p:sldId id="279" r:id="rId8"/>
    <p:sldId id="286" r:id="rId9"/>
    <p:sldId id="280" r:id="rId10"/>
    <p:sldId id="281" r:id="rId11"/>
    <p:sldId id="282" r:id="rId12"/>
    <p:sldId id="266" r:id="rId13"/>
    <p:sldId id="284" r:id="rId14"/>
    <p:sldId id="287" r:id="rId15"/>
    <p:sldId id="263" r:id="rId16"/>
    <p:sldId id="265" r:id="rId17"/>
    <p:sldId id="264" r:id="rId18"/>
    <p:sldId id="258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3C95365-18A9-CDDA-5511-B81E18EB88A3}" name="Sophia Rae Schulz" initials="SS" userId="S::wkk8757@autuni.ac.nz::2be02a31-794a-4287-9748-8cd8b4a0acf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82829" autoAdjust="0"/>
  </p:normalViewPr>
  <p:slideViewPr>
    <p:cSldViewPr snapToGrid="0">
      <p:cViewPr varScale="1">
        <p:scale>
          <a:sx n="91" d="100"/>
          <a:sy n="91" d="100"/>
        </p:scale>
        <p:origin x="696" y="6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modernComment_117_9614AC3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42506AD-C4E5-4D0C-917E-2DCC44E15EAE}" authorId="{F3C95365-18A9-CDDA-5511-B81E18EB88A3}" created="2026-03-31T04:25:27.20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517937213" sldId="279"/>
      <ac:spMk id="3" creationId="{D14D39C9-7C6F-0EEB-6E61-767D0685DCD5}"/>
    </ac:deMkLst>
    <p188:txBody>
      <a:bodyPr/>
      <a:lstStyle/>
      <a:p>
        <a:r>
          <a:rPr lang="en-CA"/>
          <a:t>Need stuff from loose space !!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5D462-EE7B-4FDC-AE90-1885E0FA3ED8}" type="datetimeFigureOut">
              <a:rPr lang="en-CA" smtClean="0"/>
              <a:t>09/04/2026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1AC4B-4FE8-43A7-A1EE-017E333F383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744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Note the vague ‘why’ – will be informed by chosen site for thesis portion (could be connecting users with a historical/cultural/environmental narrative relevant to the space, or with the materiality of the space, or improving social connection, etc.). Many of these possibilities relate to the concept of place identity. </a:t>
            </a:r>
          </a:p>
          <a:p>
            <a:endParaRPr lang="en-CA" dirty="0"/>
          </a:p>
          <a:p>
            <a:r>
              <a:rPr lang="en-CA" dirty="0"/>
              <a:t>In terms of general historical, socio-cultural and political context for my topic:</a:t>
            </a:r>
            <a:r>
              <a:rPr lang="en-US" dirty="0"/>
              <a:t> rapid </a:t>
            </a:r>
            <a:r>
              <a:rPr lang="en-US" dirty="0" err="1"/>
              <a:t>urbanisation</a:t>
            </a:r>
            <a:r>
              <a:rPr lang="en-US" dirty="0"/>
              <a:t>, which leads to creation of residual spaces, and less lingering time as a result (one study finding lingering has decreased by half from 1980 to 2010, and frequency of group encounters has declined in public space – Salazar-Miranda)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1AC4B-4FE8-43A7-A1EE-017E333F383A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9033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64FAF-232B-801C-3C87-4EA6A9A3A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282E09-953F-528F-32FB-472FD0F38A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E0484B-1B84-7D99-96B6-865E4F7715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124CC-1104-1080-1E08-FDFE9C0460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1AC4B-4FE8-43A7-A1EE-017E333F383A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4795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New process: photo walks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1AC4B-4FE8-43A7-A1EE-017E333F383A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926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61433-1713-3123-A379-80CE43D92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16BE22-873E-5CB8-8A22-4918811341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8EB19A-BBDE-AC81-1B0A-E83085D95B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0BE38-ED89-C779-4540-4307AF6781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1AC4B-4FE8-43A7-A1EE-017E333F383A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9413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01481-C586-7FDE-9586-9179655C7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CE5ECE-2A0E-0C50-5582-1F7C35FAFB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2F869F-2578-555C-384A-5B75694C75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133FA-9804-4356-9096-CF060DDE4A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1AC4B-4FE8-43A7-A1EE-017E333F383A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2182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Insert dp1 week 1 examples of material and tangible explorations</a:t>
            </a:r>
          </a:p>
          <a:p>
            <a:r>
              <a:rPr lang="en-CA" dirty="0"/>
              <a:t>New materials: weaving, woodworking (band saw and joinery), raster engraving with laser cutting</a:t>
            </a:r>
          </a:p>
          <a:p>
            <a:r>
              <a:rPr lang="en-CA" dirty="0"/>
              <a:t>Rationing constraints: small scale and low time – no “analysis paralysis”; focused on specific materials, forms and interactions rather than complete works; working with conductive materials specifically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1AC4B-4FE8-43A7-A1EE-017E333F383A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6942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New process: weaving with hard and soft materials </a:t>
            </a:r>
          </a:p>
          <a:p>
            <a:r>
              <a:rPr lang="en-CA" dirty="0"/>
              <a:t>Rationing constraints: using scrap textiles/fibres where possible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1AC4B-4FE8-43A7-A1EE-017E333F383A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0056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Insert examples of dp1 week 2 photo walks and models</a:t>
            </a:r>
          </a:p>
          <a:p>
            <a:r>
              <a:rPr lang="en-CA" dirty="0"/>
              <a:t>New materials/processes: CNC, projection mapping </a:t>
            </a:r>
          </a:p>
          <a:p>
            <a:r>
              <a:rPr lang="en-CA" dirty="0"/>
              <a:t>Rationing constraints: larger scale and longer time meant I could trial projection mapping, but focused on making small-scale models to fit the constraints – this provided much-needed focus for making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1AC4B-4FE8-43A7-A1EE-017E333F383A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81455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Materiality of interaction (tangible interaction), embodied interaction, place-based making/research</a:t>
            </a:r>
          </a:p>
          <a:p>
            <a:r>
              <a:rPr lang="en-CA" dirty="0"/>
              <a:t>Rationing: longer time and no limit on scale meant I could trial a large work and explore tangible and embodied interaction at full-scale; again using scrap materials (wood, textiles, spare copper strips, reusing electronics) where possible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1AC4B-4FE8-43A7-A1EE-017E333F383A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932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Author, A. A. (Year). </a:t>
            </a:r>
            <a:r>
              <a:rPr lang="en-US" i="1" dirty="0"/>
              <a:t>Title of presentation</a:t>
            </a:r>
            <a:r>
              <a:rPr lang="en-US" dirty="0"/>
              <a:t> [Unpublished presentation]. Institution or course name.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 need to clean up based on what is discussed in presentation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1AC4B-4FE8-43A7-A1EE-017E333F383A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0554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14E65-A6F2-FDB9-3DC7-A2EAB969F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DF5522-70EB-8452-F2C2-70B6C2CA9E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23BF7F-E19B-53E5-AC2A-EB4849D240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Note the missing ‘why’ – will be informed by chosen site for thesis portion (could be connecting users with a historical/cultural/environmental narrative relevant to the space, or with the materiality of the space, or improving social connection, etc.). Many of these possibilities relate to the concept of place identity. </a:t>
            </a:r>
          </a:p>
          <a:p>
            <a:endParaRPr lang="en-CA" dirty="0"/>
          </a:p>
          <a:p>
            <a:r>
              <a:rPr lang="en-CA" dirty="0"/>
              <a:t>In terms of general historical, socio-cultural and political context for my topic:</a:t>
            </a:r>
            <a:r>
              <a:rPr lang="en-US" dirty="0"/>
              <a:t> rapid </a:t>
            </a:r>
            <a:r>
              <a:rPr lang="en-US" dirty="0" err="1"/>
              <a:t>urbanisation</a:t>
            </a:r>
            <a:r>
              <a:rPr lang="en-US" dirty="0"/>
              <a:t>, which leads to creation of residual spaces, and less lingering time as a result (one study finding lingering has decreased by half from 1980 to 2010, and frequency of group encounters has declined in public space – Salazar-Miranda)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345F61-26C9-8DBD-1D98-192BB7BF7D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1AC4B-4FE8-43A7-A1EE-017E333F383A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856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D3D4A-119E-C6FB-62C4-38A9A23A1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AED52C-3C71-590D-86E4-19F24C8125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157C0F-9570-EBAA-82C1-A929E5A446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Explain my hunch for tangible interaction</a:t>
            </a:r>
          </a:p>
          <a:p>
            <a:r>
              <a:rPr lang="en-CA" dirty="0"/>
              <a:t>(tie back to the whispering graffiti paper results ?? Would need to add to references)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30DC9-427D-C88A-68E1-B605087AC1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1AC4B-4FE8-43A7-A1EE-017E333F383A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1371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Ambient media, atmosphere, affordance theory (with book “trigger”)</a:t>
            </a:r>
          </a:p>
          <a:p>
            <a:r>
              <a:rPr lang="en-CA" dirty="0"/>
              <a:t>Rationing: working with cardboard for quick prototyping (less focus on quality and more focus on exploration/experimentation), again exploring full-scale interaction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1AC4B-4FE8-43A7-A1EE-017E333F383A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5058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68D87-58FA-105B-FBFF-681E66EE4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50994E-EBA6-87B0-1CF5-6A6517ABB3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EFDBFE-D065-B965-F3D3-258D9CF905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karl</a:t>
            </a:r>
            <a:r>
              <a:rPr lang="en-CA" dirty="0"/>
              <a:t>, </a:t>
            </a:r>
            <a:r>
              <a:rPr lang="en-CA" dirty="0" err="1"/>
              <a:t>sione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DDA4A-FAC9-2767-9976-A1E3DBD121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1AC4B-4FE8-43A7-A1EE-017E333F383A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7018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546FF-57C3-5991-9031-A233BB43E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034A55-286E-E74F-716B-19AA906CE4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FC426C-5591-F512-66FE-6DB40676AF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Emphasis on public access of these spaces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A5909-29DD-1177-E7F9-9E0743934A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1AC4B-4FE8-43A7-A1EE-017E333F383A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3059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1F806-E874-8281-8307-752699359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B33714-6CD2-F3FB-7AA6-C4FF93EF7B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013F6A-77A7-A792-235B-68C265475E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E908C-F446-CBDD-38B5-47470B479A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1AC4B-4FE8-43A7-A1EE-017E333F383A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3204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B1928-3D4A-2791-9CFC-F2644A2D5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1650F7-56B1-B314-D125-EA0AB1E50B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061488-C768-7D45-4497-2E170B8CC4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E1AB2-C2A8-E0D3-4A29-EB6477298D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1AC4B-4FE8-43A7-A1EE-017E333F383A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7359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2DB8C-634A-54CD-863C-FE1122012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946957-2F42-DCFC-7E18-8E8C3940C9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98A021-1415-E8B6-C3E3-468DFFFC78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Study looking at public spaces in new York, </a:t>
            </a:r>
            <a:r>
              <a:rPr lang="en-CA" dirty="0" err="1"/>
              <a:t>boston</a:t>
            </a:r>
            <a:r>
              <a:rPr lang="en-CA" dirty="0"/>
              <a:t> and Philadelphia. </a:t>
            </a:r>
          </a:p>
          <a:p>
            <a:r>
              <a:rPr lang="en-CA" dirty="0"/>
              <a:t>Impact of urbanisation as well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6808B-5169-24CE-3B04-807AA7778C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1AC4B-4FE8-43A7-A1EE-017E333F383A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105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5120C-92FA-AD0A-3FB3-A309316F3B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8A54DB-FF0B-FF67-6653-D4EEA25E5B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79C8A-BFC2-4D9A-97FF-6C1156BEA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1908-F6DF-4116-96CC-75CD5F83F90F}" type="datetimeFigureOut">
              <a:rPr lang="en-CA" smtClean="0"/>
              <a:t>09/04/2026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2A9AA-EC6B-219C-EF15-A784190F4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98575-B5B7-2FB3-3DD3-9396BA308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2C97-E95A-49C6-A8FC-36AB531C1E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0254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27660-7472-A9BB-52CB-4F4F7FD7C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825811-AA73-3A54-E1AB-76D8052F60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02E07-2F45-7F36-3274-AB91E42D5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1908-F6DF-4116-96CC-75CD5F83F90F}" type="datetimeFigureOut">
              <a:rPr lang="en-CA" smtClean="0"/>
              <a:t>09/04/2026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CC52A-5779-69D3-C10F-CA7CD8020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66B7-480E-DAAC-4D3A-868FCB40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2C97-E95A-49C6-A8FC-36AB531C1E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3018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D8518B-6A5A-6CE9-128F-4107021F4E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3A950A-ED22-311B-92F2-87A37AB37F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B6542-36A8-C8E3-6961-74C3A4DE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1908-F6DF-4116-96CC-75CD5F83F90F}" type="datetimeFigureOut">
              <a:rPr lang="en-CA" smtClean="0"/>
              <a:t>09/04/2026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26874-6820-8193-6452-8542C72AA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E5E6-2AA2-2FAF-F41A-F7BE9582B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2C97-E95A-49C6-A8FC-36AB531C1E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0720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2C08F-9619-58C3-E08B-FBC2FBDCB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627B1-3358-06B8-D917-2B63D44AF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636E3-0968-67D6-00AD-977B9CBB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1908-F6DF-4116-96CC-75CD5F83F90F}" type="datetimeFigureOut">
              <a:rPr lang="en-CA" smtClean="0"/>
              <a:t>09/04/2026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C4D77-0022-0CA2-F057-1703AB82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D4CF0-D47F-46BA-4EFF-0EE61130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2C97-E95A-49C6-A8FC-36AB531C1E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6444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220B3-AC81-611C-26A2-0895BD35E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A88A34-9306-AB08-24AF-83F682FC8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B9CB7-D212-C145-4AEF-C338A151E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1908-F6DF-4116-96CC-75CD5F83F90F}" type="datetimeFigureOut">
              <a:rPr lang="en-CA" smtClean="0"/>
              <a:t>09/04/2026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2BF72-2FD6-21B5-A9AC-1BC22DEA1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CBC8A-9FFE-E38B-76C5-5D1BFF818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2C97-E95A-49C6-A8FC-36AB531C1E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7569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B2759-84E2-FBCD-8F37-F88375026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E340A-DB56-6344-6559-9CE31A5277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452B09-D648-7A67-CB76-ED6FA111F9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2C7F32-591D-F68E-4E31-379CD92FE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1908-F6DF-4116-96CC-75CD5F83F90F}" type="datetimeFigureOut">
              <a:rPr lang="en-CA" smtClean="0"/>
              <a:t>09/04/2026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281573-D007-34C4-D1E2-460BE3730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EBE46F-8DD2-96FA-EDCD-9F9D99F65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2C97-E95A-49C6-A8FC-36AB531C1E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1712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1750F-BE82-9063-1BAD-B033CDA68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4779A-99FA-DE0F-E3E5-F3A76A26A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D1FEF0-AE0C-EB59-D5DD-A1FFC068E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E0B79B-F5E9-07E9-2E8C-CEB60E29A8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C01BD4-CE27-A1A1-9EB3-94078069E3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0CAF56-8BF0-DC5A-D97D-47F889093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1908-F6DF-4116-96CC-75CD5F83F90F}" type="datetimeFigureOut">
              <a:rPr lang="en-CA" smtClean="0"/>
              <a:t>09/04/2026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C0B494-33D9-E7AB-891B-61A83C174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75C7A9-DBA1-0703-516A-8A0B1697B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2C97-E95A-49C6-A8FC-36AB531C1E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2347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C4539-DA47-B0F1-EE58-E832DD66A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7D51AC-E3ED-EA08-751C-F684D6FCF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1908-F6DF-4116-96CC-75CD5F83F90F}" type="datetimeFigureOut">
              <a:rPr lang="en-CA" smtClean="0"/>
              <a:t>09/04/2026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79A168-9D53-3F3F-3D72-D28C8E840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7195B-99FD-BCDE-FFAA-EAC39DFD4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2C97-E95A-49C6-A8FC-36AB531C1E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996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75562D-7BBD-554E-7448-B4F5F596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1908-F6DF-4116-96CC-75CD5F83F90F}" type="datetimeFigureOut">
              <a:rPr lang="en-CA" smtClean="0"/>
              <a:t>09/04/2026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633BC4-16BA-5A7C-D988-406EA1654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30B4B-6AF4-935D-5550-CDD208D76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2C97-E95A-49C6-A8FC-36AB531C1E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2091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7B7E9-747F-FFCF-41EF-3E6592DC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3DD03-6E68-DFEF-8AB1-AA91022C8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33925-99EF-3EC8-172A-F6018D2B4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46B151-2ABE-7847-E77B-BECBB551C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1908-F6DF-4116-96CC-75CD5F83F90F}" type="datetimeFigureOut">
              <a:rPr lang="en-CA" smtClean="0"/>
              <a:t>09/04/2026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F30EF0-338C-E557-053A-8383F78BA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41345-8450-BF81-01C2-4C36AC688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2C97-E95A-49C6-A8FC-36AB531C1E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6745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CBFE1-515A-7FE8-9F0C-C8E9E2E8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3336A4-6820-3A18-E29F-ABBDA5A240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F33478-8CEB-FF5D-8541-7A477757E6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97B25-40DD-41DF-4681-80573D37B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1908-F6DF-4116-96CC-75CD5F83F90F}" type="datetimeFigureOut">
              <a:rPr lang="en-CA" smtClean="0"/>
              <a:t>09/04/2026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70369-759E-5254-C6B8-E5BE3D73E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8927D8-8844-BEB2-F482-8FE6E1BCB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2C97-E95A-49C6-A8FC-36AB531C1E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8426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ABC2A7-0108-C6F8-C307-0D0D5820E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3762A-7CCF-5F52-FAAA-54B83CF69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8D123-40C8-C3F4-01BB-07DEC39205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AA1908-F6DF-4116-96CC-75CD5F83F90F}" type="datetimeFigureOut">
              <a:rPr lang="en-CA" smtClean="0"/>
              <a:t>09/04/2026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D6267-711C-AEC8-0E1C-6A87E8EFEE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92AC2-78DE-44A5-2BEF-DD0F889C4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272C97-E95A-49C6-A8FC-36AB531C1E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675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4_EpG8qdgyI?feature=oembed" TargetMode="Externa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45/1124772.1124838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estawards.co.nz/spatial/private-public-and-institutional-spaces/studio-local/waimahara-1/" TargetMode="External"/><Relationship Id="rId5" Type="http://schemas.openxmlformats.org/officeDocument/2006/relationships/hyperlink" Target="https://doi.org/10.1073/pnas.2424662122" TargetMode="External"/><Relationship Id="rId4" Type="http://schemas.openxmlformats.org/officeDocument/2006/relationships/hyperlink" Target="https://doi.org/10.1145/258549.258715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7_9614AC3D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estawards.co.nz/spatial/private-public-and-institutional-spaces/studio-local/waimahara-1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C97BD-A091-A47B-8852-B45D2C0983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335" y="2057399"/>
            <a:ext cx="11065329" cy="1676400"/>
          </a:xfrm>
        </p:spPr>
        <p:txBody>
          <a:bodyPr>
            <a:normAutofit fontScale="90000"/>
          </a:bodyPr>
          <a:lstStyle/>
          <a:p>
            <a:r>
              <a:rPr lang="en-C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Promoting lingering through tangible interaction in residual urban spaces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2F418E-89DF-0334-A63B-ACB95B093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983037"/>
            <a:ext cx="9144000" cy="534534"/>
          </a:xfrm>
        </p:spPr>
        <p:txBody>
          <a:bodyPr/>
          <a:lstStyle/>
          <a:p>
            <a:r>
              <a:rPr lang="en-C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Sophia Schulz (they/she)</a:t>
            </a:r>
          </a:p>
        </p:txBody>
      </p:sp>
    </p:spTree>
    <p:extLst>
      <p:ext uri="{BB962C8B-B14F-4D97-AF65-F5344CB8AC3E}">
        <p14:creationId xmlns:p14="http://schemas.microsoft.com/office/powerpoint/2010/main" val="195390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B1E95-46CF-C0EC-92A8-FE810400E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185ED-C9B2-39CA-67C3-3997359BD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422" y="1276979"/>
            <a:ext cx="10741156" cy="3746500"/>
          </a:xfrm>
        </p:spPr>
        <p:txBody>
          <a:bodyPr>
            <a:noAutofit/>
          </a:bodyPr>
          <a:lstStyle/>
          <a:p>
            <a:pPr algn="ctr"/>
            <a:r>
              <a:rPr lang="en-CA" sz="42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n-US" sz="42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 time spent </a:t>
            </a:r>
            <a:r>
              <a:rPr lang="en-US" sz="42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lingering</a:t>
            </a:r>
            <a:r>
              <a:rPr lang="en-US" sz="42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in these spaces has </a:t>
            </a:r>
            <a:r>
              <a:rPr lang="en-US" sz="42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halved</a:t>
            </a:r>
            <a:r>
              <a:rPr lang="en-US" sz="42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across all locations … the </a:t>
            </a:r>
            <a:r>
              <a:rPr lang="en-US" sz="42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frequency of group encounters declined</a:t>
            </a:r>
            <a:r>
              <a:rPr lang="en-US" sz="42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indicating fewer interactions in public spaces. This shift suggests that </a:t>
            </a:r>
            <a:r>
              <a:rPr lang="en-US" sz="42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urban residents are using streets as thoroughfares rather than as social spaces</a:t>
            </a:r>
            <a:r>
              <a:rPr lang="en-US" sz="42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.”</a:t>
            </a:r>
            <a:endParaRPr lang="en-CA" sz="4200" i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338C34-E5F9-1A01-616B-D20411540EFA}"/>
              </a:ext>
            </a:extLst>
          </p:cNvPr>
          <p:cNvSpPr txBox="1"/>
          <p:nvPr/>
        </p:nvSpPr>
        <p:spPr>
          <a:xfrm>
            <a:off x="4318356" y="5273244"/>
            <a:ext cx="3555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(Salazar-Miranda et al., 2025)</a:t>
            </a:r>
          </a:p>
        </p:txBody>
      </p:sp>
    </p:spTree>
    <p:extLst>
      <p:ext uri="{BB962C8B-B14F-4D97-AF65-F5344CB8AC3E}">
        <p14:creationId xmlns:p14="http://schemas.microsoft.com/office/powerpoint/2010/main" val="1098674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848CD-024F-9A32-C8C4-5A3FFDC47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019A5-641D-B160-B324-51B65A677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10" y="1910817"/>
            <a:ext cx="11762579" cy="1696176"/>
          </a:xfrm>
        </p:spPr>
        <p:txBody>
          <a:bodyPr>
            <a:noAutofit/>
          </a:bodyPr>
          <a:lstStyle/>
          <a:p>
            <a:pPr algn="ctr"/>
            <a:r>
              <a:rPr lang="en-CA" sz="45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01A2FF-A33D-75B1-C656-6F05D81E9B63}"/>
              </a:ext>
            </a:extLst>
          </p:cNvPr>
          <p:cNvSpPr txBox="1"/>
          <p:nvPr/>
        </p:nvSpPr>
        <p:spPr>
          <a:xfrm>
            <a:off x="803332" y="3526250"/>
            <a:ext cx="10585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Observational site analysis (William Whyte), 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user testing, qualitative and quantitative analysis of lingering, rapid prototyping with digital and physical technologies/materials. </a:t>
            </a:r>
          </a:p>
        </p:txBody>
      </p:sp>
    </p:spTree>
    <p:extLst>
      <p:ext uri="{BB962C8B-B14F-4D97-AF65-F5344CB8AC3E}">
        <p14:creationId xmlns:p14="http://schemas.microsoft.com/office/powerpoint/2010/main" val="3004832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9B8945-3667-0643-C7C4-7DFB9C1C68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8" r="70" b="1"/>
          <a:stretch>
            <a:fillRect/>
          </a:stretch>
        </p:blipFill>
        <p:spPr>
          <a:xfrm>
            <a:off x="2923235" y="1188402"/>
            <a:ext cx="6345530" cy="44811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3CBDA0-F2B8-CA2B-7712-EA8703E17CB9}"/>
              </a:ext>
            </a:extLst>
          </p:cNvPr>
          <p:cNvSpPr txBox="1"/>
          <p:nvPr/>
        </p:nvSpPr>
        <p:spPr>
          <a:xfrm>
            <a:off x="4477616" y="5841749"/>
            <a:ext cx="3236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Note. </a:t>
            </a:r>
            <a:r>
              <a:rPr lang="en-C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Photograph by Sophia Schulz, 2026.</a:t>
            </a:r>
            <a:endParaRPr lang="en-CA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9042EA-D79A-FDFE-3569-54489087F00C}"/>
              </a:ext>
            </a:extLst>
          </p:cNvPr>
          <p:cNvSpPr txBox="1"/>
          <p:nvPr/>
        </p:nvSpPr>
        <p:spPr>
          <a:xfrm>
            <a:off x="4148319" y="585364"/>
            <a:ext cx="38953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Practice I Week 2 Output</a:t>
            </a:r>
          </a:p>
        </p:txBody>
      </p:sp>
    </p:spTree>
    <p:extLst>
      <p:ext uri="{BB962C8B-B14F-4D97-AF65-F5344CB8AC3E}">
        <p14:creationId xmlns:p14="http://schemas.microsoft.com/office/powerpoint/2010/main" val="2417728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587CB-6A4A-60EA-E60C-A23D93B5B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63047-4CBB-B8BA-7B82-4ED1F5C94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10" y="1910817"/>
            <a:ext cx="11762579" cy="1696176"/>
          </a:xfrm>
        </p:spPr>
        <p:txBody>
          <a:bodyPr>
            <a:noAutofit/>
          </a:bodyPr>
          <a:lstStyle/>
          <a:p>
            <a:pPr algn="ctr"/>
            <a:r>
              <a:rPr lang="en-CA" sz="45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F29E93-0F46-9475-2BDE-AFB1DB8E1797}"/>
              </a:ext>
            </a:extLst>
          </p:cNvPr>
          <p:cNvSpPr txBox="1"/>
          <p:nvPr/>
        </p:nvSpPr>
        <p:spPr>
          <a:xfrm>
            <a:off x="803332" y="3526250"/>
            <a:ext cx="10585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Observational site analysis (William Whyte), </a:t>
            </a:r>
            <a:r>
              <a:rPr lang="en-C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user testing, qualitative and quantitative analysis of lingering, 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rapid prototyping with digital and physical technologies/materials. </a:t>
            </a:r>
          </a:p>
        </p:txBody>
      </p:sp>
    </p:spTree>
    <p:extLst>
      <p:ext uri="{BB962C8B-B14F-4D97-AF65-F5344CB8AC3E}">
        <p14:creationId xmlns:p14="http://schemas.microsoft.com/office/powerpoint/2010/main" val="3962700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EA511-AB20-BDC7-D5BB-C78916A90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00CAD-4BF0-F9B8-80C1-C604121F2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10" y="1910817"/>
            <a:ext cx="11762579" cy="1696176"/>
          </a:xfrm>
        </p:spPr>
        <p:txBody>
          <a:bodyPr>
            <a:noAutofit/>
          </a:bodyPr>
          <a:lstStyle/>
          <a:p>
            <a:pPr algn="ctr"/>
            <a:r>
              <a:rPr lang="en-CA" sz="45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6F821B-4603-4E49-7754-79F91CC92FB9}"/>
              </a:ext>
            </a:extLst>
          </p:cNvPr>
          <p:cNvSpPr txBox="1"/>
          <p:nvPr/>
        </p:nvSpPr>
        <p:spPr>
          <a:xfrm>
            <a:off x="803332" y="3526250"/>
            <a:ext cx="10585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Observational site analysis (William Whyte), user testing, qualitative and quantitative analysis of lingering, </a:t>
            </a:r>
            <a:r>
              <a:rPr lang="en-C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rapid prototyping with digital and physical technologies/materials. </a:t>
            </a:r>
          </a:p>
        </p:txBody>
      </p:sp>
    </p:spTree>
    <p:extLst>
      <p:ext uri="{BB962C8B-B14F-4D97-AF65-F5344CB8AC3E}">
        <p14:creationId xmlns:p14="http://schemas.microsoft.com/office/powerpoint/2010/main" val="2747295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28A0C66-3CFD-02B6-AFDD-ABB4A4B81454}"/>
              </a:ext>
            </a:extLst>
          </p:cNvPr>
          <p:cNvGrpSpPr/>
          <p:nvPr/>
        </p:nvGrpSpPr>
        <p:grpSpPr>
          <a:xfrm>
            <a:off x="1719087" y="1312602"/>
            <a:ext cx="8753826" cy="4232796"/>
            <a:chOff x="1358622" y="1256097"/>
            <a:chExt cx="8987541" cy="43458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3904862-7097-792C-C7FF-1EF0E0225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522" y="1256097"/>
              <a:ext cx="3169641" cy="211257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F736072-975E-1001-E965-406A626AA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521" y="3489325"/>
              <a:ext cx="3169642" cy="211257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11EE96F-AC0C-2A6B-C482-21BEECECB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622" y="1256097"/>
              <a:ext cx="2192001" cy="434580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605A72-51DC-815E-5B9A-A380066F2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4153" y="1256097"/>
              <a:ext cx="3346140" cy="211257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616CC9B-D0E8-A853-39D2-E42C26989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03"/>
            <a:stretch>
              <a:fillRect/>
            </a:stretch>
          </p:blipFill>
          <p:spPr>
            <a:xfrm>
              <a:off x="3684153" y="3489325"/>
              <a:ext cx="3350660" cy="211257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F9B6759-64C1-2DE3-095F-9FFBB464105D}"/>
              </a:ext>
            </a:extLst>
          </p:cNvPr>
          <p:cNvSpPr txBox="1"/>
          <p:nvPr/>
        </p:nvSpPr>
        <p:spPr>
          <a:xfrm>
            <a:off x="4442350" y="5841749"/>
            <a:ext cx="3307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Note. </a:t>
            </a:r>
            <a:r>
              <a:rPr lang="en-C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Photographs by Sophia Schulz, 2026.</a:t>
            </a:r>
            <a:endParaRPr lang="en-CA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23E3CC-8382-8AD7-D11E-975DD3A2C20B}"/>
              </a:ext>
            </a:extLst>
          </p:cNvPr>
          <p:cNvSpPr txBox="1"/>
          <p:nvPr/>
        </p:nvSpPr>
        <p:spPr>
          <a:xfrm>
            <a:off x="4148319" y="585364"/>
            <a:ext cx="38953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Practice I Week 1 Output</a:t>
            </a:r>
          </a:p>
        </p:txBody>
      </p:sp>
    </p:spTree>
    <p:extLst>
      <p:ext uri="{BB962C8B-B14F-4D97-AF65-F5344CB8AC3E}">
        <p14:creationId xmlns:p14="http://schemas.microsoft.com/office/powerpoint/2010/main" val="1655900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B391A4-2C82-64CD-1EE6-B42FE72D5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845590" y="453641"/>
            <a:ext cx="4355537" cy="5950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9E8FBB-1E17-D310-FBDD-FD2DDC8826C6}"/>
              </a:ext>
            </a:extLst>
          </p:cNvPr>
          <p:cNvSpPr txBox="1"/>
          <p:nvPr/>
        </p:nvSpPr>
        <p:spPr>
          <a:xfrm>
            <a:off x="4477616" y="5841749"/>
            <a:ext cx="3236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Note. </a:t>
            </a:r>
            <a:r>
              <a:rPr lang="en-C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Photograph by Sophia Schulz, 2026.</a:t>
            </a:r>
            <a:endParaRPr lang="en-CA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181BC7-D832-AA8B-0C59-D685023F6AD4}"/>
              </a:ext>
            </a:extLst>
          </p:cNvPr>
          <p:cNvSpPr txBox="1"/>
          <p:nvPr/>
        </p:nvSpPr>
        <p:spPr>
          <a:xfrm>
            <a:off x="4148319" y="585364"/>
            <a:ext cx="38953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Practice I Week 2 Output</a:t>
            </a:r>
          </a:p>
        </p:txBody>
      </p:sp>
    </p:spTree>
    <p:extLst>
      <p:ext uri="{BB962C8B-B14F-4D97-AF65-F5344CB8AC3E}">
        <p14:creationId xmlns:p14="http://schemas.microsoft.com/office/powerpoint/2010/main" val="4000255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BE90C53-FDB3-D423-5476-1AA91F269461}"/>
              </a:ext>
            </a:extLst>
          </p:cNvPr>
          <p:cNvGrpSpPr/>
          <p:nvPr/>
        </p:nvGrpSpPr>
        <p:grpSpPr>
          <a:xfrm>
            <a:off x="3057575" y="1280525"/>
            <a:ext cx="6076850" cy="4296950"/>
            <a:chOff x="1901346" y="636019"/>
            <a:chExt cx="8245733" cy="58305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9B978E-231D-0D21-F6F2-1522940E1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1"/>
            <a:stretch>
              <a:fillRect/>
            </a:stretch>
          </p:blipFill>
          <p:spPr>
            <a:xfrm>
              <a:off x="1901346" y="636019"/>
              <a:ext cx="4051079" cy="284849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3E024B1-1A2B-AC5E-B0F0-1FAC52FC7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1"/>
            <a:stretch>
              <a:fillRect/>
            </a:stretch>
          </p:blipFill>
          <p:spPr>
            <a:xfrm>
              <a:off x="6095999" y="636019"/>
              <a:ext cx="4051079" cy="284849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DDB1AC-CDD3-073E-BB11-99EDD0E25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1"/>
            <a:stretch>
              <a:fillRect/>
            </a:stretch>
          </p:blipFill>
          <p:spPr>
            <a:xfrm>
              <a:off x="1901347" y="3618092"/>
              <a:ext cx="4051079" cy="284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14235F-7D57-DD81-BD85-5D43A9BAA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6" b="1416"/>
            <a:stretch>
              <a:fillRect/>
            </a:stretch>
          </p:blipFill>
          <p:spPr>
            <a:xfrm>
              <a:off x="6096000" y="3618092"/>
              <a:ext cx="4051079" cy="284849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B9BC347-393F-5FB9-32C4-AA46D18C44D3}"/>
              </a:ext>
            </a:extLst>
          </p:cNvPr>
          <p:cNvSpPr txBox="1"/>
          <p:nvPr/>
        </p:nvSpPr>
        <p:spPr>
          <a:xfrm>
            <a:off x="4442350" y="5841749"/>
            <a:ext cx="3307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Note. </a:t>
            </a:r>
            <a:r>
              <a:rPr lang="en-C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Photographs by Sophia Schulz, 2026.</a:t>
            </a:r>
            <a:endParaRPr lang="en-CA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1FAF7B-6A29-92C7-396E-C9889CD3A284}"/>
              </a:ext>
            </a:extLst>
          </p:cNvPr>
          <p:cNvSpPr txBox="1"/>
          <p:nvPr/>
        </p:nvSpPr>
        <p:spPr>
          <a:xfrm>
            <a:off x="4148319" y="585364"/>
            <a:ext cx="38953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Practice I Week 2 Output</a:t>
            </a:r>
          </a:p>
        </p:txBody>
      </p:sp>
    </p:spTree>
    <p:extLst>
      <p:ext uri="{BB962C8B-B14F-4D97-AF65-F5344CB8AC3E}">
        <p14:creationId xmlns:p14="http://schemas.microsoft.com/office/powerpoint/2010/main" val="4008638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04B2A51-0EA9-9960-1A78-10FED3788473}"/>
              </a:ext>
            </a:extLst>
          </p:cNvPr>
          <p:cNvSpPr txBox="1"/>
          <p:nvPr/>
        </p:nvSpPr>
        <p:spPr>
          <a:xfrm>
            <a:off x="4477616" y="5841749"/>
            <a:ext cx="3236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Note. </a:t>
            </a:r>
            <a:r>
              <a:rPr lang="en-C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Photograph by Sophia Schulz, 2026.</a:t>
            </a:r>
            <a:endParaRPr lang="en-CA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C2984C-5BDE-F7B2-0E0B-93181EF69ABD}"/>
              </a:ext>
            </a:extLst>
          </p:cNvPr>
          <p:cNvSpPr txBox="1"/>
          <p:nvPr/>
        </p:nvSpPr>
        <p:spPr>
          <a:xfrm>
            <a:off x="4148319" y="585364"/>
            <a:ext cx="38953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Practice I Week 3 Output</a:t>
            </a:r>
          </a:p>
        </p:txBody>
      </p:sp>
      <p:pic>
        <p:nvPicPr>
          <p:cNvPr id="3" name="Online Media 2" title="Projection Mapping Weaving Project - Master of Design, Week 3">
            <a:hlinkClick r:id="" action="ppaction://media"/>
            <a:extLst>
              <a:ext uri="{FF2B5EF4-FFF2-40B4-BE49-F238E27FC236}">
                <a16:creationId xmlns:a16="http://schemas.microsoft.com/office/drawing/2014/main" id="{9F621682-3E32-7C64-4E69-0F83FF9863A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77128" y="1214837"/>
            <a:ext cx="7837744" cy="442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5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F815A3F-81AD-A3E7-3C87-3269100E395A}"/>
              </a:ext>
            </a:extLst>
          </p:cNvPr>
          <p:cNvSpPr txBox="1">
            <a:spLocks/>
          </p:cNvSpPr>
          <p:nvPr/>
        </p:nvSpPr>
        <p:spPr>
          <a:xfrm>
            <a:off x="727133" y="478369"/>
            <a:ext cx="3442236" cy="6865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5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References</a:t>
            </a:r>
            <a:endParaRPr lang="en-CA" sz="4500" i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8100EA-1C94-C5C1-7798-2B79FAE66E0D}"/>
              </a:ext>
            </a:extLst>
          </p:cNvPr>
          <p:cNvSpPr txBox="1"/>
          <p:nvPr/>
        </p:nvSpPr>
        <p:spPr>
          <a:xfrm>
            <a:off x="727133" y="1453492"/>
            <a:ext cx="11016134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Black, Z. (2026).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[Zoe Black’s presentation at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Ao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Mahora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</a:t>
            </a:r>
            <a:r>
              <a:rPr lang="en-CA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ā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nanga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[Unpublished presentation]. Auckland University of Technology. </a:t>
            </a:r>
          </a:p>
          <a:p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Borch, C. (Ed.). (2014). 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Architectural atmospheres: On the experience and politics of architecture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Birkhäuser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Dourish, P. (2001). 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the action is: The foundations of embodied interaction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MIT Press.</a:t>
            </a:r>
          </a:p>
          <a:p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Faletau, S. (2026).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[Sione Faletau’s presentation at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Ao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Mahora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</a:t>
            </a:r>
            <a:r>
              <a:rPr lang="en-CA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ā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nanga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[Unpublished presentation]. Auckland University of Technology. </a:t>
            </a:r>
          </a:p>
          <a:p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Franck, K. A., &amp; Stevens, Q. (2006). 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Loose space: Possibility and diversity in urban life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Routledge.</a:t>
            </a:r>
          </a:p>
          <a:p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Hornecker, E., &amp; Buur, J. (2006). Getting a grip on tangible interaction: A framework on physical space and social interaction. 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Proceedings of the SIGCHI Conference on Human Factors in Computing Systems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437–446.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https://doi.org/10.1145/1124772.1124838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Ishii, H., &amp; Ullmer, B. (1997). Tangible bits: Towards seamless interfaces between people, bits and atoms. 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Proceedings of the ACM SIGCHI Conference on Human Factors in Computing Systems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234–241.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https://doi.org/10.1145/258549.258715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Johnstone, K. (2026).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[Karl Johnstone’s presentation at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Ao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Mahora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</a:t>
            </a:r>
            <a:r>
              <a:rPr lang="en-CA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ā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nanga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[Unpublished presentation]. Auckland University of Technology. </a:t>
            </a:r>
          </a:p>
          <a:p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Salazar-Miranda, A., Fan, Z., Baick, M., Hampton, K. N., Duarte, F., Loo, B. P. Y., Glaeser, E., &amp; Ratti, C. (2025). Exploring the social life of urban spaces through AI. 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Proceedings of the National Academy of Sciences, 122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(30), e2424662122.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https://doi.org/10.1073/pnas.2424662122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Studio Local. (2025). 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Waimahara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[Photograph]. Best Design Awards.</a:t>
            </a:r>
            <a:b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https://bestawards.co.nz/spatial/private-public-and-institutional-spaces/studio-local/waimahara-1/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Tipene, G. (2024). 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Waimahara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[Public art installation]. Myers Park underpass, Auckland, New Zealand. Auckland Council.</a:t>
            </a:r>
          </a:p>
          <a:p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Trancik, R. (1986). 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Finding lost space: Theories of urban design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Van Nostrand Reinhold.</a:t>
            </a:r>
          </a:p>
          <a:p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Whyte, W. H. (1980). 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social life of small urban spaces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Conservation Foundation.</a:t>
            </a:r>
          </a:p>
        </p:txBody>
      </p:sp>
    </p:spTree>
    <p:extLst>
      <p:ext uri="{BB962C8B-B14F-4D97-AF65-F5344CB8AC3E}">
        <p14:creationId xmlns:p14="http://schemas.microsoft.com/office/powerpoint/2010/main" val="328674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B236B-3799-EDEB-A8BC-ABC93A957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734" y="1957331"/>
            <a:ext cx="10146532" cy="2943337"/>
          </a:xfrm>
        </p:spPr>
        <p:txBody>
          <a:bodyPr>
            <a:noAutofit/>
          </a:bodyPr>
          <a:lstStyle/>
          <a:p>
            <a:pPr algn="ctr"/>
            <a:r>
              <a:rPr lang="en-CA" sz="45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How can </a:t>
            </a:r>
            <a:r>
              <a:rPr lang="en-CA" sz="45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tangible interactive technologies </a:t>
            </a:r>
            <a:r>
              <a:rPr lang="en-CA" sz="45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be used to transform</a:t>
            </a:r>
            <a:r>
              <a:rPr lang="en-CA" sz="45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CA" sz="45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residual urban space </a:t>
            </a:r>
            <a:r>
              <a:rPr lang="en-CA" sz="45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 support </a:t>
            </a:r>
            <a:r>
              <a:rPr lang="en-CA" sz="45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lingering</a:t>
            </a:r>
            <a:r>
              <a:rPr lang="en-CA" sz="45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CA" sz="45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as a form of engagement with such space?</a:t>
            </a:r>
          </a:p>
        </p:txBody>
      </p:sp>
    </p:spTree>
    <p:extLst>
      <p:ext uri="{BB962C8B-B14F-4D97-AF65-F5344CB8AC3E}">
        <p14:creationId xmlns:p14="http://schemas.microsoft.com/office/powerpoint/2010/main" val="680026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7E1FE-BE0C-8BB0-EE22-46C2CAEC5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58B27-9E09-C4E8-C7D6-642FFE929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35" y="2580912"/>
            <a:ext cx="10134529" cy="1696176"/>
          </a:xfrm>
        </p:spPr>
        <p:txBody>
          <a:bodyPr>
            <a:noAutofit/>
          </a:bodyPr>
          <a:lstStyle/>
          <a:p>
            <a:pPr algn="ctr"/>
            <a:r>
              <a:rPr lang="en-CA" sz="42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Aim: </a:t>
            </a:r>
            <a:r>
              <a:rPr lang="en-CA" sz="4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CA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esign of a full-scale installation for a chosen site (TBD), either located within this site or as a representative gallery installation. </a:t>
            </a:r>
            <a:endParaRPr lang="en-CA" sz="4200" b="1" i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43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DE27C-80A8-0FF5-1EC6-B10D4941D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1D422-8985-9695-B3B6-2FA81174A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10" y="1910817"/>
            <a:ext cx="11762579" cy="1696176"/>
          </a:xfrm>
        </p:spPr>
        <p:txBody>
          <a:bodyPr>
            <a:noAutofit/>
          </a:bodyPr>
          <a:lstStyle/>
          <a:p>
            <a:pPr algn="ctr"/>
            <a:r>
              <a:rPr lang="en-CA" sz="45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Why tangible interaction?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528E69-236B-E9EA-D742-73912FA013FB}"/>
              </a:ext>
            </a:extLst>
          </p:cNvPr>
          <p:cNvSpPr txBox="1"/>
          <p:nvPr/>
        </p:nvSpPr>
        <p:spPr>
          <a:xfrm>
            <a:off x="803332" y="3526250"/>
            <a:ext cx="105853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Methodologies and fields of inquiry: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tangible interaction (Eva Hornecker), embodied interaction (Paul Dourish), tangible user interfaces and ambient media (Hiroshi Ishii), affordance theory (Don Norman)</a:t>
            </a:r>
          </a:p>
        </p:txBody>
      </p:sp>
    </p:spTree>
    <p:extLst>
      <p:ext uri="{BB962C8B-B14F-4D97-AF65-F5344CB8AC3E}">
        <p14:creationId xmlns:p14="http://schemas.microsoft.com/office/powerpoint/2010/main" val="1385083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C7C859-1FFC-E3A3-2A49-9F4F4DAA8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4BEC4C3-1EA9-F5A0-8FEC-5E95EFFE967C}"/>
              </a:ext>
            </a:extLst>
          </p:cNvPr>
          <p:cNvSpPr txBox="1"/>
          <p:nvPr/>
        </p:nvSpPr>
        <p:spPr>
          <a:xfrm>
            <a:off x="4442350" y="5841749"/>
            <a:ext cx="3307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Note. </a:t>
            </a:r>
            <a:r>
              <a:rPr lang="en-CA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Photographs by Sophia Schulz, 2026.</a:t>
            </a:r>
            <a:endParaRPr lang="en-CA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C50218-7C7A-0E95-D3A1-12DEBBAB1868}"/>
              </a:ext>
            </a:extLst>
          </p:cNvPr>
          <p:cNvSpPr txBox="1"/>
          <p:nvPr/>
        </p:nvSpPr>
        <p:spPr>
          <a:xfrm>
            <a:off x="4148319" y="585364"/>
            <a:ext cx="38953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Practice I Week 4 Output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ADFF1C-6259-75D9-B36E-BAD0CD595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48" y="1391851"/>
            <a:ext cx="2715536" cy="40742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A224C3-858A-96F9-8B47-A7CDB74DE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32" y="1391851"/>
            <a:ext cx="2715536" cy="40742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86D99F-B5F9-B153-C7BD-90FA4D3C10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16" y="1391852"/>
            <a:ext cx="2957385" cy="19711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432352-EFC0-0BB7-5D82-77BD206F3E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16" y="3495040"/>
            <a:ext cx="2957385" cy="197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25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9D571-A7FB-11C3-04D5-939DDC4A8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CFC29-1E14-5C45-AFC8-40D96651F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04" y="1055609"/>
            <a:ext cx="11762579" cy="965392"/>
          </a:xfrm>
        </p:spPr>
        <p:txBody>
          <a:bodyPr>
            <a:noAutofit/>
          </a:bodyPr>
          <a:lstStyle/>
          <a:p>
            <a:pPr algn="ctr"/>
            <a:r>
              <a:rPr lang="en-CA" sz="45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Reflections on the </a:t>
            </a:r>
            <a:r>
              <a:rPr lang="en-CA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Wānanga </a:t>
            </a:r>
            <a:endParaRPr lang="en-CA" sz="4500" b="1" i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62BF57-E4B5-F55F-3FE2-20617A0BAADA}"/>
              </a:ext>
            </a:extLst>
          </p:cNvPr>
          <p:cNvSpPr txBox="1"/>
          <p:nvPr/>
        </p:nvSpPr>
        <p:spPr>
          <a:xfrm>
            <a:off x="803328" y="2675965"/>
            <a:ext cx="105853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Don’t rely solely on cognitive power or external knowledge – </a:t>
            </a:r>
            <a:r>
              <a:rPr lang="en-C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intrinsic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C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embodied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knowledge is also valuable (Johnstone, 2026). </a:t>
            </a:r>
          </a:p>
          <a:p>
            <a:endParaRPr lang="en-C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Concept of </a:t>
            </a:r>
            <a:r>
              <a:rPr lang="en-CA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Ongo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incorporating both </a:t>
            </a:r>
            <a:r>
              <a:rPr lang="en-C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sound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feeling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(Faletau, 2026). </a:t>
            </a:r>
          </a:p>
          <a:p>
            <a:endParaRPr lang="en-C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experiences are stored in our </a:t>
            </a:r>
            <a:r>
              <a:rPr lang="en-C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senses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(Johnstone, 2026). </a:t>
            </a:r>
          </a:p>
        </p:txBody>
      </p:sp>
    </p:spTree>
    <p:extLst>
      <p:ext uri="{BB962C8B-B14F-4D97-AF65-F5344CB8AC3E}">
        <p14:creationId xmlns:p14="http://schemas.microsoft.com/office/powerpoint/2010/main" val="390076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07DEC-36DA-CD23-8FF1-FF6CD278C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2EE46-9254-8382-5F1E-9ABFDB1A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10" y="1910817"/>
            <a:ext cx="11762579" cy="1696176"/>
          </a:xfrm>
        </p:spPr>
        <p:txBody>
          <a:bodyPr>
            <a:noAutofit/>
          </a:bodyPr>
          <a:lstStyle/>
          <a:p>
            <a:pPr algn="ctr"/>
            <a:r>
              <a:rPr lang="en-CA" sz="45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Why residual urban space?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4D39C9-7C6F-0EEB-6E61-767D0685DCD5}"/>
              </a:ext>
            </a:extLst>
          </p:cNvPr>
          <p:cNvSpPr txBox="1"/>
          <p:nvPr/>
        </p:nvSpPr>
        <p:spPr>
          <a:xfrm>
            <a:off x="803333" y="3526250"/>
            <a:ext cx="9974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Methodologies and fields of inquiry: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urbanism (William Whyte), leftover / lost space vs. found space (Roger Trancik), loose space (</a:t>
            </a:r>
            <a:r>
              <a:rPr lang="en-CA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Loose Space, 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2006)</a:t>
            </a:r>
          </a:p>
        </p:txBody>
      </p:sp>
    </p:spTree>
    <p:extLst>
      <p:ext uri="{BB962C8B-B14F-4D97-AF65-F5344CB8AC3E}">
        <p14:creationId xmlns:p14="http://schemas.microsoft.com/office/powerpoint/2010/main" val="251793721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4D7AEC-31FC-7F85-A670-5B20E9BDC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A4E3462-BE2E-FC98-EA55-6C829E7873D3}"/>
              </a:ext>
            </a:extLst>
          </p:cNvPr>
          <p:cNvSpPr txBox="1"/>
          <p:nvPr/>
        </p:nvSpPr>
        <p:spPr>
          <a:xfrm>
            <a:off x="2535521" y="5749416"/>
            <a:ext cx="7120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From </a:t>
            </a:r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Waimahara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by Studio Local, 2025, Best Design Awards. 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https://bestawards.co.nz/spatial/private-public-and-institutional-spaces/studio-local/waimahara-1/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8B868F-703B-754D-5771-EA228733B79F}"/>
              </a:ext>
            </a:extLst>
          </p:cNvPr>
          <p:cNvSpPr txBox="1"/>
          <p:nvPr/>
        </p:nvSpPr>
        <p:spPr>
          <a:xfrm>
            <a:off x="3758122" y="585364"/>
            <a:ext cx="46757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Waimahara: Interactive Art Installation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71E8DA-6D46-892C-7B24-72EA2741B6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410" y="1294851"/>
            <a:ext cx="6405180" cy="426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73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6A936-2905-B421-26E4-878B521B0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F558-8AEB-0847-E5B1-8BCA1FF62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10" y="1910817"/>
            <a:ext cx="11762579" cy="1696176"/>
          </a:xfrm>
        </p:spPr>
        <p:txBody>
          <a:bodyPr>
            <a:noAutofit/>
          </a:bodyPr>
          <a:lstStyle/>
          <a:p>
            <a:pPr algn="ctr"/>
            <a:r>
              <a:rPr lang="en-CA" sz="45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Why lingering?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083446-F4E2-D63D-B56B-26FAE6BDB8B0}"/>
              </a:ext>
            </a:extLst>
          </p:cNvPr>
          <p:cNvSpPr txBox="1"/>
          <p:nvPr/>
        </p:nvSpPr>
        <p:spPr>
          <a:xfrm>
            <a:off x="803332" y="3526250"/>
            <a:ext cx="10585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Methodologies and fields of inquiry: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phenomenology, atmospheric architecture (Juhani Pallasmaa, Olafur Eliasson, Gernot Böhme), sense of place</a:t>
            </a:r>
          </a:p>
        </p:txBody>
      </p:sp>
    </p:spTree>
    <p:extLst>
      <p:ext uri="{BB962C8B-B14F-4D97-AF65-F5344CB8AC3E}">
        <p14:creationId xmlns:p14="http://schemas.microsoft.com/office/powerpoint/2010/main" val="2626252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2233</TotalTime>
  <Words>1474</Words>
  <Application>Microsoft Office PowerPoint</Application>
  <PresentationFormat>Widescreen</PresentationFormat>
  <Paragraphs>109</Paragraphs>
  <Slides>19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Times New Roman</vt:lpstr>
      <vt:lpstr>Office Theme</vt:lpstr>
      <vt:lpstr>Promoting lingering through tangible interaction in residual urban spaces</vt:lpstr>
      <vt:lpstr>How can tangible interactive technologies be used to transform residual urban space to support lingering as a form of engagement with such space?</vt:lpstr>
      <vt:lpstr>Aim: design of a full-scale installation for a chosen site (TBD), either located within this site or as a representative gallery installation. </vt:lpstr>
      <vt:lpstr>Why tangible interaction?</vt:lpstr>
      <vt:lpstr>PowerPoint Presentation</vt:lpstr>
      <vt:lpstr>Reflections on the Wānanga </vt:lpstr>
      <vt:lpstr>Why residual urban space?</vt:lpstr>
      <vt:lpstr>PowerPoint Presentation</vt:lpstr>
      <vt:lpstr>Why lingering?</vt:lpstr>
      <vt:lpstr>“The time spent lingering in these spaces has halved across all locations … the frequency of group encounters declined, indicating fewer interactions in public spaces. This shift suggests that urban residents are using streets as thoroughfares rather than as social spaces.”</vt:lpstr>
      <vt:lpstr>Methods</vt:lpstr>
      <vt:lpstr>PowerPoint Presentation</vt:lpstr>
      <vt:lpstr>Methods</vt:lpstr>
      <vt:lpstr>Methods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Sophia Rae Schulz</dc:creator>
  <cp:lastModifiedBy>Sophia Rae Schulz</cp:lastModifiedBy>
  <cp:revision>153</cp:revision>
  <dcterms:created xsi:type="dcterms:W3CDTF">2026-03-26T20:13:29Z</dcterms:created>
  <dcterms:modified xsi:type="dcterms:W3CDTF">2026-04-08T12:19:01Z</dcterms:modified>
</cp:coreProperties>
</file>